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39" r:id="rId5"/>
    <p:sldMasterId id="2147483762" r:id="rId6"/>
    <p:sldMasterId id="2147483786" r:id="rId7"/>
    <p:sldMasterId id="2147483797" r:id="rId8"/>
    <p:sldMasterId id="2147483802" r:id="rId9"/>
    <p:sldMasterId id="2147483825" r:id="rId10"/>
  </p:sldMasterIdLst>
  <p:notesMasterIdLst>
    <p:notesMasterId r:id="rId21"/>
  </p:notesMasterIdLst>
  <p:handoutMasterIdLst>
    <p:handoutMasterId r:id="rId22"/>
  </p:handoutMasterIdLst>
  <p:sldIdLst>
    <p:sldId id="263" r:id="rId11"/>
    <p:sldId id="264" r:id="rId12"/>
    <p:sldId id="265" r:id="rId13"/>
    <p:sldId id="266" r:id="rId14"/>
    <p:sldId id="267" r:id="rId15"/>
    <p:sldId id="268" r:id="rId16"/>
    <p:sldId id="276" r:id="rId17"/>
    <p:sldId id="270" r:id="rId18"/>
    <p:sldId id="271" r:id="rId19"/>
    <p:sldId id="27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71" autoAdjust="0"/>
  </p:normalViewPr>
  <p:slideViewPr>
    <p:cSldViewPr>
      <p:cViewPr varScale="1">
        <p:scale>
          <a:sx n="103" d="100"/>
          <a:sy n="103" d="100"/>
        </p:scale>
        <p:origin x="-306" y="-9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10/15/2018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716457"/>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371466"/>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7384" y="90949"/>
            <a:ext cx="6500813" cy="232579"/>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Arial" panose="020B0604020202020204" pitchFamily="34" charset="0"/>
                <a:cs typeface="Arial" panose="020B0604020202020204" pitchFamily="34" charset="0"/>
              </a:rPr>
              <a:t>Introduction to Java Web Services 2.0</a:t>
            </a:r>
            <a:r>
              <a:rPr lang="en-US" sz="1050" baseline="0" dirty="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(SOAP &amp; REST)</a:t>
            </a: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560354"/>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76916" y="4371466"/>
            <a:ext cx="4500594" cy="41148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639888" y="665163"/>
            <a:ext cx="4572000" cy="3429000"/>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89088"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95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416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7654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7026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420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02667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142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0914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781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1817127"/>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01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926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74159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730550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568770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579841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305525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95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9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5686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26746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7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07239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187055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8892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06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0390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4145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0707638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3114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2854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574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20111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229940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71305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558307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23899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8822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55352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8015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22289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700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75272604"/>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2512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146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638843904"/>
      </p:ext>
    </p:extLst>
  </p:cSld>
  <p:clrMapOvr>
    <a:masterClrMapping/>
  </p:clrMapOvr>
  <p:extLst mod="1">
    <p:ext uri="{DCECCB84-F9BA-43D5-87BE-67443E8EF086}">
      <p15:sldGuideLst xmlns:p15="http://schemas.microsoft.com/office/powerpoint/2012/main" xmlns=""/>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089219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06112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37888718"/>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83587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10/15/2018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832498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19183897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14292490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709007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568056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0770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10/15/2018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408257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109245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03653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13607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159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21628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873218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2871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661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93202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80771893"/>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250216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6038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913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9088208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620316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465948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22835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37782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9081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21808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30734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325174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4397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984560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33861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6772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5951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883549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8043714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173943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03034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325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963180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830546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205630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268844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557524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680071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410769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273272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928859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155374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4.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2.sv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1.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2.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522909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82" r:id="rId5"/>
    <p:sldLayoutId id="2147483783" r:id="rId6"/>
    <p:sldLayoutId id="2147483784" r:id="rId7"/>
    <p:sldLayoutId id="2147483785" r:id="rId8"/>
  </p:sldLayoutIdLst>
  <p:hf sldNum="0" hdr="0" dt="0"/>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527390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66653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2606347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3261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8306328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8030000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ee/6/tutorial/doc/giepu.html"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7544" y="2662334"/>
            <a:ext cx="5400600" cy="94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a:solidFill>
                  <a:schemeClr val="tx2"/>
                </a:solidFill>
                <a:ea typeface="+mj-ea"/>
              </a:rPr>
              <a:t>BDD</a:t>
            </a:r>
          </a:p>
          <a:p>
            <a:pPr eaLnBrk="1" hangingPunct="1"/>
            <a:r>
              <a:rPr lang="en-US" sz="2400" dirty="0">
                <a:solidFill>
                  <a:schemeClr val="tx2"/>
                </a:solidFill>
              </a:rPr>
              <a:t>Lesson 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3528" y="577851"/>
            <a:ext cx="8229600" cy="792162"/>
          </a:xfrm>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pPr marL="285750" indent="-285750">
              <a:buFont typeface="Arial" panose="020B0604020202020204" pitchFamily="34" charset="0"/>
              <a:buChar char="•"/>
            </a:pPr>
            <a:r>
              <a:rPr lang="en-US" dirty="0"/>
              <a:t>BDD with </a:t>
            </a:r>
            <a:r>
              <a:rPr lang="en-US" dirty="0" err="1"/>
              <a:t>Spectflow</a:t>
            </a:r>
            <a:r>
              <a:rPr lang="en-US" dirty="0"/>
              <a:t> for Dotnet technology</a:t>
            </a:r>
          </a:p>
        </p:txBody>
      </p:sp>
      <p:sp>
        <p:nvSpPr>
          <p:cNvPr id="4" name="Footer Placeholder 3"/>
          <p:cNvSpPr>
            <a:spLocks noGrp="1"/>
          </p:cNvSpPr>
          <p:nvPr>
            <p:ph type="ftr" sz="quarter" idx="11"/>
          </p:nvPr>
        </p:nvSpPr>
        <p:spPr/>
        <p:txBody>
          <a:bodyPr/>
          <a:lstStyle/>
          <a:p>
            <a:r>
              <a:rPr lang="en-US" smtClean="0"/>
              <a:t>Capgemini Public</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oup 53"/>
          <p:cNvGraphicFramePr>
            <a:graphicFrameLocks noGrp="1"/>
          </p:cNvGraphicFramePr>
          <p:nvPr>
            <p:ph type="dgm" sz="quarter" idx="11"/>
            <p:extLst>
              <p:ext uri="{D42A27DB-BD31-4B8C-83A1-F6EECF244321}">
                <p14:modId xmlns:p14="http://schemas.microsoft.com/office/powerpoint/2010/main" val="2830750066"/>
              </p:ext>
            </p:extLst>
          </p:nvPr>
        </p:nvGraphicFramePr>
        <p:xfrm>
          <a:off x="467544" y="2636912"/>
          <a:ext cx="6808788" cy="3069832"/>
        </p:xfrm>
        <a:graphic>
          <a:graphicData uri="http://schemas.openxmlformats.org/drawingml/2006/table">
            <a:tbl>
              <a:tblPr/>
              <a:tblGrid>
                <a:gridCol w="851099">
                  <a:extLst>
                    <a:ext uri="{9D8B030D-6E8A-4147-A177-3AD203B41FA5}">
                      <a16:colId xmlns:a16="http://schemas.microsoft.com/office/drawing/2014/main" xmlns="" val="20000"/>
                    </a:ext>
                  </a:extLst>
                </a:gridCol>
                <a:gridCol w="1229364">
                  <a:extLst>
                    <a:ext uri="{9D8B030D-6E8A-4147-A177-3AD203B41FA5}">
                      <a16:colId xmlns:a16="http://schemas.microsoft.com/office/drawing/2014/main" xmlns="" val="20001"/>
                    </a:ext>
                  </a:extLst>
                </a:gridCol>
                <a:gridCol w="1450020">
                  <a:extLst>
                    <a:ext uri="{9D8B030D-6E8A-4147-A177-3AD203B41FA5}">
                      <a16:colId xmlns:a16="http://schemas.microsoft.com/office/drawing/2014/main" xmlns="" val="20002"/>
                    </a:ext>
                  </a:extLst>
                </a:gridCol>
                <a:gridCol w="1386975">
                  <a:extLst>
                    <a:ext uri="{9D8B030D-6E8A-4147-A177-3AD203B41FA5}">
                      <a16:colId xmlns:a16="http://schemas.microsoft.com/office/drawing/2014/main" xmlns="" val="20003"/>
                    </a:ext>
                  </a:extLst>
                </a:gridCol>
                <a:gridCol w="1891330">
                  <a:extLst>
                    <a:ext uri="{9D8B030D-6E8A-4147-A177-3AD203B41FA5}">
                      <a16:colId xmlns:a16="http://schemas.microsoft.com/office/drawing/2014/main" xmlns="" val="20004"/>
                    </a:ext>
                  </a:extLst>
                </a:gridCol>
              </a:tblGrid>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Course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Developer / SME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Change Record Remarks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May-2018</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1.0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Cucumber-</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Selenium-</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Anjulata</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Created New Course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8960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2106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200" b="1" i="0" u="none" strike="noStrike" kern="1200" cap="none" normalizeH="0" baseline="0" dirty="0">
                        <a:ln>
                          <a:noFill/>
                        </a:ln>
                        <a:solidFill>
                          <a:schemeClr val="tx1"/>
                        </a:solidFill>
                        <a:effectLst/>
                        <a:latin typeface="+mn-lt"/>
                        <a:ea typeface="+mn-ea"/>
                        <a:cs typeface="+mn-cs"/>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52253689"/>
                  </a:ext>
                </a:extLst>
              </a:tr>
            </a:tbl>
          </a:graphicData>
        </a:graphic>
      </p:graphicFrame>
      <p:sp>
        <p:nvSpPr>
          <p:cNvPr id="3" name="Title 2"/>
          <p:cNvSpPr>
            <a:spLocks noGrp="1"/>
          </p:cNvSpPr>
          <p:nvPr>
            <p:ph type="title"/>
          </p:nvPr>
        </p:nvSpPr>
        <p:spPr>
          <a:xfrm>
            <a:off x="323528" y="719456"/>
            <a:ext cx="4374356" cy="863600"/>
          </a:xfrm>
        </p:spPr>
        <p:txBody>
          <a:bodyPr>
            <a:normAutofit/>
          </a:bodyPr>
          <a:lstStyle/>
          <a:p>
            <a:r>
              <a:rPr lang="en-US" sz="2800" dirty="0"/>
              <a:t>Document History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9512" y="404664"/>
            <a:ext cx="9144000" cy="1001713"/>
          </a:xfrm>
        </p:spPr>
        <p:txBody>
          <a:bodyPr>
            <a:normAutofit/>
          </a:bodyPr>
          <a:lstStyle/>
          <a:p>
            <a:r>
              <a:rPr lang="en-US" sz="2000" dirty="0"/>
              <a:t>Course Goals and Non Goals</a:t>
            </a:r>
          </a:p>
        </p:txBody>
      </p:sp>
      <p:sp>
        <p:nvSpPr>
          <p:cNvPr id="3" name="Content Placeholder 2"/>
          <p:cNvSpPr>
            <a:spLocks noGrp="1"/>
          </p:cNvSpPr>
          <p:nvPr>
            <p:ph idx="4294967295"/>
          </p:nvPr>
        </p:nvSpPr>
        <p:spPr>
          <a:xfrm>
            <a:off x="298450" y="1495425"/>
            <a:ext cx="8845550" cy="4643438"/>
          </a:xfrm>
        </p:spPr>
        <p:txBody>
          <a:bodyPr>
            <a:normAutofit/>
          </a:bodyPr>
          <a:lstStyle/>
          <a:p>
            <a:r>
              <a:rPr lang="en-US" sz="1800" dirty="0"/>
              <a:t>Course Goals</a:t>
            </a:r>
          </a:p>
          <a:p>
            <a:pPr lvl="1"/>
            <a:r>
              <a:rPr lang="en-US" sz="1800" dirty="0"/>
              <a:t>Learning concepts BDD</a:t>
            </a:r>
          </a:p>
          <a:p>
            <a:pPr lvl="1"/>
            <a:r>
              <a:rPr lang="en-US" sz="1800" dirty="0"/>
              <a:t>Writing features using Gherkins language</a:t>
            </a:r>
          </a:p>
          <a:p>
            <a:pPr lvl="1"/>
            <a:r>
              <a:rPr lang="en-US" sz="1800" dirty="0"/>
              <a:t>Generating the step using Cucumber</a:t>
            </a:r>
          </a:p>
          <a:p>
            <a:pPr lvl="1"/>
            <a:r>
              <a:rPr lang="en-US" sz="1800" dirty="0"/>
              <a:t>Using Selenium for automation testing</a:t>
            </a:r>
          </a:p>
          <a:p>
            <a:pPr lvl="1"/>
            <a:r>
              <a:rPr lang="en-US" sz="1800" dirty="0"/>
              <a:t>Integrating Cucumber with Selenium</a:t>
            </a:r>
          </a:p>
          <a:p>
            <a:pPr lvl="1"/>
            <a:endParaRPr lang="en-US" sz="1800" dirty="0"/>
          </a:p>
          <a:p>
            <a:endParaRPr lang="en-US" sz="1800" dirty="0"/>
          </a:p>
          <a:p>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251520" y="775197"/>
            <a:ext cx="4176464" cy="2149747"/>
          </a:xfrm>
        </p:spPr>
        <p:txBody>
          <a:bodyPr>
            <a:normAutofit/>
          </a:bodyPr>
          <a:lstStyle/>
          <a:p>
            <a:pPr marL="571500" indent="-571500">
              <a:buFont typeface="Arial" panose="020B0604020202020204" pitchFamily="34" charset="0"/>
              <a:buChar char="•"/>
            </a:pPr>
            <a:r>
              <a:rPr lang="en-US" sz="1200" dirty="0"/>
              <a:t>Java 1.6 or higher</a:t>
            </a:r>
          </a:p>
          <a:p>
            <a:pPr marL="571500" indent="-571500">
              <a:buFont typeface="Arial" panose="020B0604020202020204" pitchFamily="34" charset="0"/>
              <a:buChar char="•"/>
            </a:pPr>
            <a:r>
              <a:rPr lang="en-US" sz="1200" dirty="0"/>
              <a:t>HTML/XML</a:t>
            </a:r>
          </a:p>
          <a:p>
            <a:pPr marL="571500" indent="-571500">
              <a:buFont typeface="Arial" panose="020B0604020202020204" pitchFamily="34" charset="0"/>
              <a:buChar char="•"/>
            </a:pPr>
            <a:r>
              <a:rPr lang="en-US" sz="1200" dirty="0"/>
              <a:t>Concepts of Testing</a:t>
            </a:r>
          </a:p>
          <a:p>
            <a:pPr marL="175021" lvl="2" indent="0">
              <a:buNone/>
            </a:pPr>
            <a:endParaRPr lang="en-US" dirty="0"/>
          </a:p>
        </p:txBody>
      </p:sp>
      <p:sp>
        <p:nvSpPr>
          <p:cNvPr id="7" name="Title 6"/>
          <p:cNvSpPr>
            <a:spLocks noGrp="1"/>
          </p:cNvSpPr>
          <p:nvPr>
            <p:ph type="title" idx="4294967295"/>
          </p:nvPr>
        </p:nvSpPr>
        <p:spPr>
          <a:xfrm>
            <a:off x="107504" y="243450"/>
            <a:ext cx="2699792" cy="548679"/>
          </a:xfrm>
        </p:spPr>
        <p:txBody>
          <a:bodyPr>
            <a:normAutofit/>
          </a:bodyPr>
          <a:lstStyle/>
          <a:p>
            <a:r>
              <a:rPr lang="en-US" sz="2800" dirty="0"/>
              <a:t>Pre-requisites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4427984" y="2946391"/>
            <a:ext cx="4410026" cy="1418714"/>
          </a:xfrm>
        </p:spPr>
        <p:txBody>
          <a:bodyPr/>
          <a:lstStyle/>
          <a:p>
            <a:r>
              <a:rPr lang="en-US" dirty="0"/>
              <a:t>Developers, Programmers, Testers</a:t>
            </a:r>
          </a:p>
        </p:txBody>
      </p:sp>
      <p:sp>
        <p:nvSpPr>
          <p:cNvPr id="7" name="Title 6"/>
          <p:cNvSpPr>
            <a:spLocks noGrp="1"/>
          </p:cNvSpPr>
          <p:nvPr>
            <p:ph type="title" idx="4294967295"/>
          </p:nvPr>
        </p:nvSpPr>
        <p:spPr>
          <a:xfrm>
            <a:off x="5795963" y="2705100"/>
            <a:ext cx="3348037" cy="1001713"/>
          </a:xfrm>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1</a:t>
            </a:r>
          </a:p>
          <a:p>
            <a:pPr lvl="1"/>
            <a:r>
              <a:rPr lang="en-US" sz="1600" dirty="0"/>
              <a:t>Lesson 1: Introduction to BDD</a:t>
            </a:r>
          </a:p>
          <a:p>
            <a:pPr marL="3572" lvl="1" indent="0">
              <a:buNone/>
            </a:pPr>
            <a:endParaRPr lang="en-US" dirty="0"/>
          </a:p>
          <a:p>
            <a:pPr marL="0" lvl="1" indent="0">
              <a:buClr>
                <a:schemeClr val="accent5"/>
              </a:buClr>
              <a:buNone/>
            </a:pPr>
            <a:r>
              <a:rPr lang="en-US" sz="1800" dirty="0"/>
              <a:t>Day 2</a:t>
            </a:r>
          </a:p>
          <a:p>
            <a:pPr lvl="1"/>
            <a:r>
              <a:rPr lang="en-US" sz="1600" dirty="0"/>
              <a:t>Lesson 2: Gherkins Language – Basics</a:t>
            </a:r>
          </a:p>
          <a:p>
            <a:pPr lvl="1"/>
            <a:endParaRPr lang="en-US" sz="1600" dirty="0"/>
          </a:p>
          <a:p>
            <a:r>
              <a:rPr lang="en-US" sz="1800" dirty="0"/>
              <a:t>Day 3</a:t>
            </a:r>
          </a:p>
          <a:p>
            <a:pPr lvl="1"/>
            <a:r>
              <a:rPr lang="en-US" sz="1600" dirty="0"/>
              <a:t>Lesson 3: Gherkins Language – Feature, scenarios, scenario outlines</a:t>
            </a:r>
          </a:p>
          <a:p>
            <a:pPr marL="3572" lvl="1" indent="0">
              <a:buNone/>
            </a:pPr>
            <a:endParaRPr lang="en-US" dirty="0"/>
          </a:p>
          <a:p>
            <a:pPr marL="0" lvl="1" indent="0">
              <a:buClr>
                <a:schemeClr val="accent5"/>
              </a:buClr>
              <a:buNone/>
            </a:pPr>
            <a:r>
              <a:rPr lang="en-US" sz="1800" dirty="0"/>
              <a:t>Day 4</a:t>
            </a:r>
          </a:p>
          <a:p>
            <a:pPr lvl="1"/>
            <a:r>
              <a:rPr lang="en-US" sz="1600" dirty="0"/>
              <a:t>Lesson 4: Cucumber – Step definition</a:t>
            </a:r>
          </a:p>
          <a:p>
            <a:pPr lvl="1"/>
            <a:endParaRPr lang="en-US" sz="1600" dirty="0"/>
          </a:p>
          <a:p>
            <a:pPr marL="0" lvl="1" indent="0">
              <a:buClr>
                <a:schemeClr val="accent5"/>
              </a:buClr>
              <a:buNone/>
            </a:pPr>
            <a:r>
              <a:rPr lang="en-US" sz="1800" dirty="0"/>
              <a:t>Day 5</a:t>
            </a:r>
          </a:p>
          <a:p>
            <a:pPr lvl="1"/>
            <a:r>
              <a:rPr lang="en-US" sz="1600" dirty="0"/>
              <a:t>Lesson 5: Cucumber – Creating a step definition</a:t>
            </a:r>
          </a:p>
          <a:p>
            <a:pPr lvl="1"/>
            <a:endParaRPr lang="en-US" sz="1600" dirty="0"/>
          </a:p>
          <a:p>
            <a:pPr marL="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6</a:t>
            </a:r>
          </a:p>
          <a:p>
            <a:pPr lvl="1"/>
            <a:r>
              <a:rPr lang="en-US" sz="1600" dirty="0"/>
              <a:t>Lesson 6: Introduction to Selenium</a:t>
            </a:r>
          </a:p>
          <a:p>
            <a:pPr marL="3572" lvl="1" indent="0">
              <a:buNone/>
            </a:pPr>
            <a:endParaRPr lang="en-US" dirty="0"/>
          </a:p>
          <a:p>
            <a:pPr marL="0" lvl="1" indent="0">
              <a:buClr>
                <a:schemeClr val="accent5"/>
              </a:buClr>
              <a:buNone/>
            </a:pPr>
            <a:r>
              <a:rPr lang="en-US" sz="1800" dirty="0"/>
              <a:t>Day 7</a:t>
            </a:r>
          </a:p>
          <a:p>
            <a:pPr lvl="1"/>
            <a:r>
              <a:rPr lang="en-US" sz="1600" dirty="0"/>
              <a:t>Lesson 7: Selenium - </a:t>
            </a:r>
            <a:r>
              <a:rPr lang="en-US" sz="1600" dirty="0" err="1"/>
              <a:t>Webdriver</a:t>
            </a:r>
            <a:endParaRPr lang="en-US" sz="1600" dirty="0"/>
          </a:p>
          <a:p>
            <a:pPr lvl="1"/>
            <a:endParaRPr lang="en-US" sz="1600" dirty="0"/>
          </a:p>
          <a:p>
            <a:r>
              <a:rPr lang="en-US" sz="1800" dirty="0"/>
              <a:t>Day 8</a:t>
            </a:r>
          </a:p>
          <a:p>
            <a:pPr lvl="1"/>
            <a:r>
              <a:rPr lang="en-US" sz="1600" dirty="0"/>
              <a:t>Lesson 8: Selenium – Business readable UI automation with cucumber </a:t>
            </a:r>
          </a:p>
          <a:p>
            <a:pPr marL="3572" lvl="1" indent="0">
              <a:buNone/>
            </a:pPr>
            <a:endParaRPr lang="en-US" dirty="0"/>
          </a:p>
          <a:p>
            <a:pPr marL="0" lvl="1" indent="0">
              <a:buClr>
                <a:schemeClr val="accent5"/>
              </a:buClr>
              <a:buNone/>
            </a:pPr>
            <a:r>
              <a:rPr lang="en-US" sz="1800" dirty="0"/>
              <a:t>Day 9</a:t>
            </a:r>
          </a:p>
          <a:p>
            <a:pPr lvl="1"/>
            <a:r>
              <a:rPr lang="en-US" sz="1600" dirty="0"/>
              <a:t>Lesson 9: Selenium – Introducing Page Object Models</a:t>
            </a:r>
          </a:p>
          <a:p>
            <a:pPr marL="0" indent="0">
              <a:buNone/>
            </a:pPr>
            <a:endParaRPr lang="en-US" dirty="0"/>
          </a:p>
        </p:txBody>
      </p:sp>
    </p:spTree>
    <p:extLst>
      <p:ext uri="{BB962C8B-B14F-4D97-AF65-F5344CB8AC3E}">
        <p14:creationId xmlns:p14="http://schemas.microsoft.com/office/powerpoint/2010/main" val="217070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a:xfrm>
            <a:off x="298516" y="1494766"/>
            <a:ext cx="6505732" cy="4643751"/>
          </a:xfrm>
        </p:spPr>
        <p:txBody>
          <a:bodyPr/>
          <a:lstStyle/>
          <a:p>
            <a:endParaRPr lang="en-US" dirty="0">
              <a:solidFill>
                <a:schemeClr val="tx2"/>
              </a:solidFill>
            </a:endParaRPr>
          </a:p>
          <a:p>
            <a:r>
              <a:rPr lang="en-US" dirty="0" err="1">
                <a:solidFill>
                  <a:schemeClr val="tx2"/>
                </a:solidFill>
              </a:rPr>
              <a:t>WebLinks</a:t>
            </a:r>
            <a:r>
              <a:rPr lang="en-US" dirty="0">
                <a:solidFill>
                  <a:schemeClr val="tx2"/>
                </a:solidFill>
              </a:rPr>
              <a:t>:</a:t>
            </a:r>
            <a:endParaRPr lang="en-US" dirty="0">
              <a:solidFill>
                <a:schemeClr val="tx2"/>
              </a:solidFill>
              <a:hlinkClick r:id="rId3"/>
            </a:endParaRPr>
          </a:p>
          <a:p>
            <a:endParaRPr lang="en-US" dirty="0"/>
          </a:p>
          <a:p>
            <a:r>
              <a:rPr lang="en-US" dirty="0">
                <a:solidFill>
                  <a:schemeClr val="tx2"/>
                </a:solidFill>
              </a:rPr>
              <a:t>Books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3.xml><?xml version="1.0" encoding="utf-8"?>
<ds:datastoreItem xmlns:ds="http://schemas.openxmlformats.org/officeDocument/2006/customXml" ds:itemID="{C724A735-63D1-458B-9636-DEBD6845C6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11035</TotalTime>
  <Words>246</Words>
  <Application>Microsoft Office PowerPoint</Application>
  <PresentationFormat>On-screen Show (4:3)</PresentationFormat>
  <Paragraphs>97</Paragraphs>
  <Slides>10</Slides>
  <Notes>10</Notes>
  <HiddenSlides>1</HiddenSlides>
  <MMClips>0</MMClips>
  <ScaleCrop>false</ScaleCrop>
  <HeadingPairs>
    <vt:vector size="4" baseType="variant">
      <vt:variant>
        <vt:lpstr>Theme</vt:lpstr>
      </vt:variant>
      <vt:variant>
        <vt:i4>7</vt:i4>
      </vt:variant>
      <vt:variant>
        <vt:lpstr>Slide Titles</vt:lpstr>
      </vt:variant>
      <vt:variant>
        <vt:i4>10</vt:i4>
      </vt:variant>
    </vt:vector>
  </HeadingPairs>
  <TitlesOfParts>
    <vt:vector size="17" baseType="lpstr">
      <vt:lpstr>Section slides</vt:lpstr>
      <vt:lpstr>Content Layouts</vt:lpstr>
      <vt:lpstr>Content and Image Layouts</vt:lpstr>
      <vt:lpstr>Capgemini 2017_Cover slides</vt:lpstr>
      <vt:lpstr>1_Section slides</vt:lpstr>
      <vt:lpstr>1_Content Layouts</vt:lpstr>
      <vt:lpstr>1_Content and Image Layouts</vt:lpstr>
      <vt:lpstr>PowerPoint Presentation</vt:lpstr>
      <vt:lpstr>Document History</vt:lpstr>
      <vt:lpstr>Course Goals and Non Goals</vt:lpstr>
      <vt:lpstr>Pre-requisites</vt:lpstr>
      <vt:lpstr>Intended Audience</vt:lpstr>
      <vt:lpstr>Day Wise Schedule</vt:lpstr>
      <vt:lpstr>Day Wise Schedule</vt:lpstr>
      <vt:lpstr>References</vt:lpstr>
      <vt:lpstr>Next Step Courses (if applicable)</vt:lpstr>
      <vt:lpstr>Other Parallel Technology Areas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Naik, Yogini</cp:lastModifiedBy>
  <cp:revision>167</cp:revision>
  <dcterms:created xsi:type="dcterms:W3CDTF">2014-04-28T11:21:39Z</dcterms:created>
  <dcterms:modified xsi:type="dcterms:W3CDTF">2018-10-15T10:27:02Z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